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6" r:id="rId1"/>
  </p:sldMasterIdLst>
  <p:notesMasterIdLst>
    <p:notesMasterId r:id="rId20"/>
  </p:notesMasterIdLst>
  <p:handoutMasterIdLst>
    <p:handoutMasterId r:id="rId21"/>
  </p:handoutMasterIdLst>
  <p:sldIdLst>
    <p:sldId id="273" r:id="rId2"/>
    <p:sldId id="304" r:id="rId3"/>
    <p:sldId id="312" r:id="rId4"/>
    <p:sldId id="313" r:id="rId5"/>
    <p:sldId id="314" r:id="rId6"/>
    <p:sldId id="315" r:id="rId7"/>
    <p:sldId id="321" r:id="rId8"/>
    <p:sldId id="317" r:id="rId9"/>
    <p:sldId id="318" r:id="rId10"/>
    <p:sldId id="316" r:id="rId11"/>
    <p:sldId id="319" r:id="rId12"/>
    <p:sldId id="322" r:id="rId13"/>
    <p:sldId id="324" r:id="rId14"/>
    <p:sldId id="320" r:id="rId15"/>
    <p:sldId id="323" r:id="rId16"/>
    <p:sldId id="308" r:id="rId17"/>
    <p:sldId id="309" r:id="rId18"/>
    <p:sldId id="310" r:id="rId19"/>
  </p:sldIdLst>
  <p:sldSz cx="12188825" cy="6858000"/>
  <p:notesSz cx="9220200" cy="6934200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3">
          <p15:clr>
            <a:srgbClr val="A4A3A4"/>
          </p15:clr>
        </p15:guide>
        <p15:guide id="2" orient="horz" pos="490">
          <p15:clr>
            <a:srgbClr val="A4A3A4"/>
          </p15:clr>
        </p15:guide>
        <p15:guide id="3" pos="3839">
          <p15:clr>
            <a:srgbClr val="A4A3A4"/>
          </p15:clr>
        </p15:guide>
        <p15:guide id="4" orient="horz" pos="1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84" userDrawn="1">
          <p15:clr>
            <a:srgbClr val="A4A3A4"/>
          </p15:clr>
        </p15:guide>
        <p15:guide id="2" pos="29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66"/>
    <a:srgbClr val="33CCCC"/>
    <a:srgbClr val="6666CC"/>
    <a:srgbClr val="F8B4BE"/>
    <a:srgbClr val="D7FFAB"/>
    <a:srgbClr val="083D77"/>
    <a:srgbClr val="FADE4D"/>
    <a:srgbClr val="C0BFC7"/>
    <a:srgbClr val="2F303D"/>
    <a:srgbClr val="BBBA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485" autoAdjust="0"/>
    <p:restoredTop sz="95948"/>
  </p:normalViewPr>
  <p:slideViewPr>
    <p:cSldViewPr snapToGrid="0" snapToObjects="1">
      <p:cViewPr varScale="1">
        <p:scale>
          <a:sx n="156" d="100"/>
          <a:sy n="156" d="100"/>
        </p:scale>
        <p:origin x="1088" y="176"/>
      </p:cViewPr>
      <p:guideLst>
        <p:guide orient="horz" pos="4063"/>
        <p:guide orient="horz" pos="490"/>
        <p:guide pos="3839"/>
        <p:guide orient="horz" pos="14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79" d="100"/>
          <a:sy n="179" d="100"/>
        </p:scale>
        <p:origin x="-6240" y="-78"/>
      </p:cViewPr>
      <p:guideLst>
        <p:guide orient="horz" pos="2184"/>
        <p:guide pos="29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95420" cy="3467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22646" y="0"/>
            <a:ext cx="3995420" cy="3467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>
              <a:defRPr sz="1200"/>
            </a:lvl1pPr>
          </a:lstStyle>
          <a:p>
            <a:fld id="{5D2EE567-80D6-42C6-844A-F0F6714FC972}" type="datetimeFigureOut">
              <a:rPr lang="en-US" smtClean="0"/>
              <a:pPr/>
              <a:t>2/28/18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86287"/>
            <a:ext cx="3995420" cy="3467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22646" y="6586287"/>
            <a:ext cx="3995420" cy="3467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>
              <a:defRPr sz="1200"/>
            </a:lvl1pPr>
          </a:lstStyle>
          <a:p>
            <a:fld id="{533C794B-268C-4A67-8C2B-68C4E4A2A7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99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95420" cy="3467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22646" y="0"/>
            <a:ext cx="3995420" cy="3467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>
              <a:defRPr sz="1200"/>
            </a:lvl1pPr>
          </a:lstStyle>
          <a:p>
            <a:fld id="{A2A3B128-E09D-491C-B840-DB8C264A8EFA}" type="datetimeFigureOut">
              <a:rPr lang="en-US" smtClean="0"/>
              <a:pPr/>
              <a:t>2/28/18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00288" y="520700"/>
            <a:ext cx="4619625" cy="2600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9" tIns="46154" rIns="92309" bIns="4615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2020" y="3293745"/>
            <a:ext cx="7376160" cy="3120390"/>
          </a:xfrm>
          <a:prstGeom prst="rect">
            <a:avLst/>
          </a:prstGeom>
        </p:spPr>
        <p:txBody>
          <a:bodyPr vert="horz" lIns="92309" tIns="46154" rIns="92309" bIns="4615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86287"/>
            <a:ext cx="3995420" cy="3467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22646" y="6586287"/>
            <a:ext cx="3995420" cy="3467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>
              <a:defRPr sz="1200"/>
            </a:lvl1pPr>
          </a:lstStyle>
          <a:p>
            <a:fld id="{3EF2277D-4E65-471B-8FDC-312617F5EA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36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116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280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95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84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21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783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27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168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863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18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182" y="-2359"/>
            <a:ext cx="417909" cy="68575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1303020"/>
            <a:ext cx="12192001" cy="1165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41182" y="1463975"/>
            <a:ext cx="10918220" cy="492443"/>
          </a:xfr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dobe Clean Light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182" y="1990491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427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ck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ChangeArrowheads="1"/>
          </p:cNvSpPr>
          <p:nvPr userDrawn="1"/>
        </p:nvSpPr>
        <p:spPr bwMode="auto">
          <a:xfrm>
            <a:off x="0" y="0"/>
            <a:ext cx="12188825" cy="6442364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2/28/18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027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ck -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2/28/18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6697" y="6528875"/>
            <a:ext cx="187408" cy="258055"/>
          </a:xfrm>
          <a:prstGeom prst="rect">
            <a:avLst/>
          </a:prstGeom>
        </p:spPr>
      </p:pic>
      <p:sp>
        <p:nvSpPr>
          <p:cNvPr id="10" name="Rectangle 21"/>
          <p:cNvSpPr>
            <a:spLocks noChangeArrowheads="1"/>
          </p:cNvSpPr>
          <p:nvPr userDrawn="1"/>
        </p:nvSpPr>
        <p:spPr bwMode="auto">
          <a:xfrm>
            <a:off x="304720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>
                <a:solidFill>
                  <a:srgbClr val="FFFFFF"/>
                </a:solidFill>
                <a:latin typeface="Adobe Clean" pitchFamily="-111" charset="0"/>
              </a:rPr>
              <a:t>© 2018 Adobe Systems Incorporated.  All Rights Reserved. 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698017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rgbClr val="5D676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7967" y="2449523"/>
            <a:ext cx="1412888" cy="19454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11915" y="5947275"/>
            <a:ext cx="4563682" cy="30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788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6522" y="2447346"/>
            <a:ext cx="1414469" cy="19476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11915" y="5947275"/>
            <a:ext cx="4563682" cy="30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90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hite - Top &amp;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2/28/18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534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hite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2" cy="6442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2/28/18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White -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en-US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3B8D6CA-D4AF-4FDC-9641-A8569C957DEB}" type="datetime1">
              <a:rPr lang="en-US" smtClean="0"/>
              <a:pPr/>
              <a:t>2/28/18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9" name="Rectangle 21"/>
          <p:cNvSpPr>
            <a:spLocks noChangeArrowheads="1"/>
          </p:cNvSpPr>
          <p:nvPr userDrawn="1"/>
        </p:nvSpPr>
        <p:spPr bwMode="auto">
          <a:xfrm>
            <a:off x="304720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Clean" pitchFamily="-111" charset="0"/>
              </a:rPr>
              <a:t>© 2018 Adobe Systems Incorporated.  All Rights Reserved.  Adobe Confidential.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6697" y="6528875"/>
            <a:ext cx="187408" cy="25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83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White -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2675"/>
            <a:ext cx="12188825" cy="685621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en-US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3B8D6CA-D4AF-4FDC-9641-A8569C957DEB}" type="datetime1">
              <a:rPr lang="en-US" smtClean="0"/>
              <a:pPr/>
              <a:t>2/28/18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9" name="Rectangle 21"/>
          <p:cNvSpPr>
            <a:spLocks noChangeArrowheads="1"/>
          </p:cNvSpPr>
          <p:nvPr userDrawn="1"/>
        </p:nvSpPr>
        <p:spPr bwMode="auto">
          <a:xfrm>
            <a:off x="304720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Clean" pitchFamily="-111" charset="0"/>
              </a:rPr>
              <a:t>© 2018 Adobe Systems Incorporated.  All Rights Reserved.  Adobe Confidential.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6697" y="6528875"/>
            <a:ext cx="187408" cy="258055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y - Top &amp;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/>
          <p:cNvSpPr>
            <a:spLocks noChangeArrowheads="1"/>
          </p:cNvSpPr>
          <p:nvPr userDrawn="1"/>
        </p:nvSpPr>
        <p:spPr bwMode="auto">
          <a:xfrm>
            <a:off x="0" y="225630"/>
            <a:ext cx="12188825" cy="6216734"/>
          </a:xfrm>
          <a:prstGeom prst="rect">
            <a:avLst/>
          </a:prstGeom>
          <a:solidFill>
            <a:srgbClr val="5D676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2/28/18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146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y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002" cy="6442076"/>
          </a:xfrm>
          <a:prstGeom prst="rect">
            <a:avLst/>
          </a:prstGeom>
          <a:solidFill>
            <a:srgbClr val="5D67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2/28/18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723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Gray -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rgbClr val="5D676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2/28/18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6697" y="6528875"/>
            <a:ext cx="187408" cy="258055"/>
          </a:xfrm>
          <a:prstGeom prst="rect">
            <a:avLst/>
          </a:prstGeom>
        </p:spPr>
      </p:pic>
      <p:sp>
        <p:nvSpPr>
          <p:cNvPr id="10" name="Rectangle 21"/>
          <p:cNvSpPr>
            <a:spLocks noChangeArrowheads="1"/>
          </p:cNvSpPr>
          <p:nvPr userDrawn="1"/>
        </p:nvSpPr>
        <p:spPr bwMode="auto">
          <a:xfrm>
            <a:off x="304720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>
                <a:solidFill>
                  <a:srgbClr val="FFFFFF"/>
                </a:solidFill>
                <a:latin typeface="Adobe Clean" pitchFamily="-111" charset="0"/>
              </a:rPr>
              <a:t>© 2018 Adobe Systems Incorporated.  All Rights Reserved. 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83399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ck - Top &amp;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225630"/>
            <a:ext cx="12188825" cy="6216734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2/28/18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93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180"/>
            <a:ext cx="12192000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-1" y="6442364"/>
            <a:ext cx="12188825" cy="344565"/>
          </a:xfrm>
          <a:prstGeom prst="rect">
            <a:avLst/>
          </a:prstGeom>
          <a:gradFill>
            <a:gsLst>
              <a:gs pos="0">
                <a:schemeClr val="tx1">
                  <a:alpha val="45000"/>
                </a:schemeClr>
              </a:gs>
              <a:gs pos="95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225630"/>
            <a:ext cx="12192002" cy="621673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 b="0" i="0" u="none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6697" y="6528875"/>
            <a:ext cx="187408" cy="258055"/>
          </a:xfrm>
          <a:prstGeom prst="rect">
            <a:avLst/>
          </a:prstGeom>
        </p:spPr>
      </p:pic>
      <p:sp>
        <p:nvSpPr>
          <p:cNvPr id="9" name="Rectangle 21"/>
          <p:cNvSpPr>
            <a:spLocks noChangeArrowheads="1"/>
          </p:cNvSpPr>
          <p:nvPr userDrawn="1"/>
        </p:nvSpPr>
        <p:spPr bwMode="auto">
          <a:xfrm>
            <a:off x="304720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>
                <a:solidFill>
                  <a:srgbClr val="FFFFFF"/>
                </a:solidFill>
                <a:latin typeface="Adobe Clean" pitchFamily="-111" charset="0"/>
              </a:rPr>
              <a:t>© 2018 Adobe Systems Incorporated.  All Rights Reserved.  Adobe Confidential.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86545" y="6629400"/>
            <a:ext cx="1015735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3AB78257-7A7E-4BBC-BB44-767E213B120F}" type="datetime1">
              <a:rPr lang="en-US" smtClean="0"/>
              <a:pPr/>
              <a:t>2/28/18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1441" y="6629400"/>
            <a:ext cx="5203530" cy="168274"/>
          </a:xfrm>
          <a:prstGeom prst="rect">
            <a:avLst/>
          </a:prstGeom>
        </p:spPr>
        <p:txBody>
          <a:bodyPr vert="horz" lIns="0" tIns="54414" rIns="108829" bIns="54414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6545" y="6477000"/>
            <a:ext cx="1015735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21" y="287507"/>
            <a:ext cx="11579384" cy="593725"/>
          </a:xfrm>
          <a:prstGeom prst="rect">
            <a:avLst/>
          </a:prstGeom>
        </p:spPr>
        <p:txBody>
          <a:bodyPr vert="horz" lIns="108829" tIns="54414" rIns="108829" bIns="54414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721" y="1143000"/>
            <a:ext cx="11579384" cy="5029200"/>
          </a:xfrm>
          <a:prstGeom prst="rect">
            <a:avLst/>
          </a:prstGeom>
        </p:spPr>
        <p:txBody>
          <a:bodyPr vert="horz" lIns="108829" tIns="54414" rIns="108829" bIns="54414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8" r:id="rId2"/>
    <p:sldLayoutId id="2147483658" r:id="rId3"/>
    <p:sldLayoutId id="2147483681" r:id="rId4"/>
    <p:sldLayoutId id="2147483687" r:id="rId5"/>
    <p:sldLayoutId id="2147483679" r:id="rId6"/>
    <p:sldLayoutId id="2147483675" r:id="rId7"/>
    <p:sldLayoutId id="2147483682" r:id="rId8"/>
    <p:sldLayoutId id="2147483680" r:id="rId9"/>
    <p:sldLayoutId id="2147483676" r:id="rId10"/>
    <p:sldLayoutId id="2147483683" r:id="rId11"/>
    <p:sldLayoutId id="2147483685" r:id="rId12"/>
    <p:sldLayoutId id="2147483686" r:id="rId13"/>
  </p:sldLayoutIdLst>
  <p:hf hdr="0" ftr="0" dt="0"/>
  <p:txStyles>
    <p:titleStyle>
      <a:lvl1pPr algn="l" defTabSz="1088291" rtl="0" eaLnBrk="1" latinLnBrk="0" hangingPunct="1">
        <a:spcBef>
          <a:spcPct val="0"/>
        </a:spcBef>
        <a:buNone/>
        <a:defRPr sz="3200" b="0" i="0" u="none" kern="1200">
          <a:solidFill>
            <a:schemeClr val="tx1">
              <a:lumMod val="75000"/>
              <a:lumOff val="25000"/>
            </a:schemeClr>
          </a:solidFill>
          <a:latin typeface="Adobe Clean Light" pitchFamily="34" charset="0"/>
          <a:ea typeface="+mj-ea"/>
          <a:cs typeface="+mj-cs"/>
        </a:defRPr>
      </a:lvl1pPr>
    </p:titleStyle>
    <p:bodyStyle>
      <a:lvl1pPr marL="274638" indent="-265113" algn="l" defTabSz="1088291" rtl="0" eaLnBrk="1" latinLnBrk="0" hangingPunct="1">
        <a:spcBef>
          <a:spcPts val="714"/>
        </a:spcBef>
        <a:buClr>
          <a:schemeClr val="bg1">
            <a:lumMod val="50000"/>
          </a:schemeClr>
        </a:buClr>
        <a:buSzPct val="70000"/>
        <a:buFont typeface="Wingdings" pitchFamily="2" charset="2"/>
        <a:buChar char="§"/>
        <a:defRPr sz="2400" kern="1200">
          <a:solidFill>
            <a:schemeClr val="tx1"/>
          </a:solidFill>
          <a:latin typeface="Adobe Clean Light" pitchFamily="34" charset="0"/>
          <a:ea typeface="+mn-ea"/>
          <a:cs typeface="+mn-cs"/>
        </a:defRPr>
      </a:lvl1pPr>
      <a:lvl2pPr marL="551703" indent="-275852" algn="l" defTabSz="1088291" rtl="0" eaLnBrk="1" latinLnBrk="0" hangingPunct="1">
        <a:spcBef>
          <a:spcPts val="714"/>
        </a:spcBef>
        <a:buClr>
          <a:schemeClr val="bg1">
            <a:lumMod val="50000"/>
          </a:schemeClr>
        </a:buClr>
        <a:buSzPct val="7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51979" indent="-200276" algn="l" defTabSz="1088291" rtl="0" eaLnBrk="1" latinLnBrk="0" hangingPunct="1">
        <a:spcBef>
          <a:spcPts val="714"/>
        </a:spcBef>
        <a:buClr>
          <a:schemeClr val="bg1">
            <a:lumMod val="50000"/>
          </a:schemeClr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50366" indent="-198387" algn="l" defTabSz="1088291" rtl="0" eaLnBrk="1" latinLnBrk="0" hangingPunct="1">
        <a:spcBef>
          <a:spcPts val="714"/>
        </a:spcBef>
        <a:buClr>
          <a:schemeClr val="bg1">
            <a:lumMod val="50000"/>
          </a:schemeClr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88291" indent="-137926" algn="l" defTabSz="1088291" rtl="0" eaLnBrk="1" latinLnBrk="0" hangingPunct="1">
        <a:spcBef>
          <a:spcPts val="714"/>
        </a:spcBef>
        <a:buClr>
          <a:schemeClr val="bg1">
            <a:lumMod val="50000"/>
          </a:schemeClr>
        </a:buClr>
        <a:buSzPct val="70000"/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279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944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08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235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45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29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43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58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72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87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017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16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dobe-Marketing-Cloud/Summit2018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Headless Adobe Experience Manager – Beyond the Browser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Bryan Stopp | Technical Architect – Delivery Excellence</a:t>
            </a:r>
          </a:p>
        </p:txBody>
      </p:sp>
    </p:spTree>
    <p:extLst>
      <p:ext uri="{BB962C8B-B14F-4D97-AF65-F5344CB8AC3E}">
        <p14:creationId xmlns:p14="http://schemas.microsoft.com/office/powerpoint/2010/main" val="177897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Fragment – Instance Activities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US" sz="3600" dirty="0"/>
              <a:t>Create Content Fragment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en-US" sz="3600" dirty="0"/>
              <a:t>Summarize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en-US" sz="3600" dirty="0"/>
              <a:t>Associated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10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235EFB-3304-BE48-8AD7-5D0A2B6F8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097" y="1981969"/>
            <a:ext cx="4417962" cy="25502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8E3797-5B52-C244-90AA-38320B9F2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9203" y="1143000"/>
            <a:ext cx="3674902" cy="36324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E27FDB-C45C-F746-A8A1-277DB26CB6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695" y="4315778"/>
            <a:ext cx="7556535" cy="133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55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Fragment </a:t>
            </a:r>
            <a:r>
              <a:rPr lang="en-US"/>
              <a:t>– Authoring </a:t>
            </a:r>
            <a:r>
              <a:rPr lang="en-US" dirty="0"/>
              <a:t>Activities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n-US" sz="3600" dirty="0"/>
              <a:t>HTML Page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US" sz="3600" dirty="0"/>
              <a:t>Associated Content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US" sz="3600" dirty="0"/>
              <a:t>Service API Page</a:t>
            </a:r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BADC20-A3DC-924A-8CF9-910C6401F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618" y="1143000"/>
            <a:ext cx="4024487" cy="32415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F639D9-D80B-8E4B-9D6C-47FAD8FEE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53" y="3245069"/>
            <a:ext cx="2652173" cy="2821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41C41E-27E0-ED4D-936A-A0FE4A697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366" y="1944414"/>
            <a:ext cx="2670091" cy="363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71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Fragments  - Extra Info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721" y="1143000"/>
            <a:ext cx="11579384" cy="5029200"/>
          </a:xfrm>
        </p:spPr>
        <p:txBody>
          <a:bodyPr>
            <a:normAutofit/>
          </a:bodyPr>
          <a:lstStyle/>
          <a:p>
            <a:r>
              <a:rPr lang="en-US" sz="3200" dirty="0"/>
              <a:t>No search limitations like XF</a:t>
            </a:r>
          </a:p>
          <a:p>
            <a:pPr lvl="1"/>
            <a:r>
              <a:rPr lang="en-US" sz="2800" dirty="0">
                <a:latin typeface="Adobe Clean Light" pitchFamily="34" charset="0"/>
              </a:rPr>
              <a:t>Content is copied to target Content Fragment component</a:t>
            </a:r>
          </a:p>
          <a:p>
            <a:pPr lvl="1"/>
            <a:r>
              <a:rPr lang="en-US" sz="2800" dirty="0">
                <a:latin typeface="Adobe Clean Light" pitchFamily="34" charset="0"/>
              </a:rPr>
              <a:t>Relationship managed via Multi-Site Manager library</a:t>
            </a:r>
          </a:p>
          <a:p>
            <a:pPr lvl="2"/>
            <a:r>
              <a:rPr lang="en-US" sz="2600" i="1" dirty="0">
                <a:latin typeface="Adobe Clean Light" pitchFamily="34" charset="0"/>
              </a:rPr>
              <a:t>Not</a:t>
            </a:r>
            <a:r>
              <a:rPr lang="en-US" sz="2600" dirty="0">
                <a:latin typeface="Adobe Clean Light" pitchFamily="34" charset="0"/>
              </a:rPr>
              <a:t> visible in MSM dashboard.</a:t>
            </a:r>
            <a:endParaRPr lang="en-US" sz="2600" i="1" dirty="0">
              <a:latin typeface="Adobe Clean Light" pitchFamily="34" charset="0"/>
            </a:endParaRPr>
          </a:p>
          <a:p>
            <a:pPr lvl="1"/>
            <a:endParaRPr lang="en-US" sz="2800" dirty="0">
              <a:latin typeface="Adobe Clean Light" pitchFamily="34" charset="0"/>
            </a:endParaRPr>
          </a:p>
          <a:p>
            <a:pPr marL="9525" indent="0">
              <a:buNone/>
            </a:pPr>
            <a:endParaRPr lang="en-US" sz="3600" dirty="0"/>
          </a:p>
          <a:p>
            <a:pPr lvl="1"/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CAEFC8-F858-814E-A1BA-D20A50C7A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089" y="3275674"/>
            <a:ext cx="9466646" cy="304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751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1199813" algn="l"/>
              </a:tabLst>
            </a:pPr>
            <a:r>
              <a:rPr lang="en-US" dirty="0"/>
              <a:t>Experience Fragments vs. Content Fragments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143000"/>
            <a:ext cx="5377525" cy="5029200"/>
          </a:xfrm>
        </p:spPr>
        <p:txBody>
          <a:bodyPr>
            <a:normAutofit/>
          </a:bodyPr>
          <a:lstStyle/>
          <a:p>
            <a:pPr marL="112713" indent="0">
              <a:buNone/>
            </a:pPr>
            <a:r>
              <a:rPr lang="en-US" dirty="0"/>
              <a:t>Experience Fragments</a:t>
            </a:r>
          </a:p>
          <a:p>
            <a:pPr marL="455613" indent="-342900"/>
            <a:r>
              <a:rPr lang="en-US" sz="1800" dirty="0"/>
              <a:t>Group of components with layout that can live independently</a:t>
            </a:r>
          </a:p>
          <a:p>
            <a:pPr marL="455613" indent="-342900"/>
            <a:r>
              <a:rPr lang="en-US" sz="1800" i="1" dirty="0"/>
              <a:t>Experiences </a:t>
            </a:r>
            <a:r>
              <a:rPr lang="en-US" sz="1800" dirty="0"/>
              <a:t>for reuse.</a:t>
            </a:r>
          </a:p>
          <a:p>
            <a:pPr marL="112713" indent="0">
              <a:buNone/>
            </a:pPr>
            <a:endParaRPr lang="en-US" sz="1800" i="1" dirty="0"/>
          </a:p>
          <a:p>
            <a:pPr marL="455613" indent="-342900"/>
            <a:r>
              <a:rPr lang="en-US" sz="1800" dirty="0"/>
              <a:t>Consumed as whole “thing”</a:t>
            </a:r>
            <a:br>
              <a:rPr lang="en-US" sz="1800" dirty="0"/>
            </a:br>
            <a:endParaRPr lang="en-US" sz="1800" dirty="0"/>
          </a:p>
          <a:p>
            <a:pPr marL="455613" indent="-342900"/>
            <a:r>
              <a:rPr lang="en-US" sz="1800" dirty="0"/>
              <a:t>Purpose</a:t>
            </a:r>
          </a:p>
          <a:p>
            <a:pPr marL="732678" lvl="1" indent="-342900"/>
            <a:r>
              <a:rPr lang="en-US" sz="1400" dirty="0"/>
              <a:t>Cross Channel</a:t>
            </a:r>
          </a:p>
          <a:p>
            <a:pPr marL="732678" lvl="1" indent="-342900"/>
            <a:r>
              <a:rPr lang="en-US" sz="1400" dirty="0"/>
              <a:t>3</a:t>
            </a:r>
            <a:r>
              <a:rPr lang="en-US" sz="1400" baseline="30000" dirty="0"/>
              <a:t>rd</a:t>
            </a:r>
            <a:r>
              <a:rPr lang="en-US" sz="1400" dirty="0"/>
              <a:t> Party Consumption (Target)</a:t>
            </a:r>
            <a:br>
              <a:rPr lang="en-US" sz="1400" dirty="0"/>
            </a:br>
            <a:endParaRPr lang="en-US" sz="1400" dirty="0"/>
          </a:p>
          <a:p>
            <a:pPr marL="398463" indent="-285750"/>
            <a:r>
              <a:rPr lang="en-US" sz="1800" dirty="0"/>
              <a:t>Getting Technical</a:t>
            </a:r>
          </a:p>
          <a:p>
            <a:pPr marL="675528" lvl="1" indent="-285750"/>
            <a:r>
              <a:rPr lang="en-US" sz="1400" dirty="0"/>
              <a:t>Page - </a:t>
            </a:r>
            <a:r>
              <a:rPr lang="en-US" sz="1400" i="1" dirty="0" err="1"/>
              <a:t>cq:Page</a:t>
            </a:r>
            <a:r>
              <a:rPr lang="en-US" sz="1400" dirty="0"/>
              <a:t> node structure</a:t>
            </a:r>
          </a:p>
          <a:p>
            <a:pPr marL="455613" indent="-342900"/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13</a:t>
            </a:fld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F104758-8DBF-9046-B851-577FB4A7F5A2}"/>
              </a:ext>
            </a:extLst>
          </p:cNvPr>
          <p:cNvSpPr txBox="1">
            <a:spLocks/>
          </p:cNvSpPr>
          <p:nvPr/>
        </p:nvSpPr>
        <p:spPr>
          <a:xfrm>
            <a:off x="5682246" y="1143000"/>
            <a:ext cx="5377525" cy="5029200"/>
          </a:xfrm>
          <a:prstGeom prst="rect">
            <a:avLst/>
          </a:prstGeom>
        </p:spPr>
        <p:txBody>
          <a:bodyPr vert="horz" lIns="108829" tIns="54414" rIns="108829" bIns="54414" rtlCol="0">
            <a:normAutofit/>
          </a:bodyPr>
          <a:lstStyle>
            <a:lvl1pPr marL="274638" indent="-265113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dobe Clean Light" pitchFamily="34" charset="0"/>
                <a:ea typeface="+mn-ea"/>
                <a:cs typeface="+mn-cs"/>
              </a:defRPr>
            </a:lvl1pPr>
            <a:lvl2pPr marL="551703" indent="-275852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979" indent="-20027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366" indent="-198387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291" indent="-13792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79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944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713" indent="0">
              <a:buNone/>
            </a:pPr>
            <a:r>
              <a:rPr lang="en-US" dirty="0"/>
              <a:t>Content Fragments</a:t>
            </a:r>
          </a:p>
          <a:p>
            <a:pPr marL="398463" indent="-285750"/>
            <a:r>
              <a:rPr lang="en-US" sz="1800" dirty="0"/>
              <a:t>Editorial / Semantic Copy</a:t>
            </a:r>
          </a:p>
          <a:p>
            <a:pPr marL="398463" indent="-285750"/>
            <a:r>
              <a:rPr lang="en-US" sz="1800" dirty="0"/>
              <a:t>Logical grouping of data</a:t>
            </a:r>
          </a:p>
          <a:p>
            <a:pPr marL="112713" indent="0">
              <a:buNone/>
            </a:pPr>
            <a:endParaRPr lang="en-US" sz="1800" dirty="0"/>
          </a:p>
          <a:p>
            <a:pPr marL="398463" indent="-285750"/>
            <a:r>
              <a:rPr lang="en-US" sz="1800" dirty="0"/>
              <a:t>Consumption based on use case</a:t>
            </a:r>
          </a:p>
          <a:p>
            <a:pPr marL="675528" lvl="1" indent="-285750"/>
            <a:r>
              <a:rPr lang="en-US" sz="1400" dirty="0"/>
              <a:t>As much or as little as desired</a:t>
            </a:r>
          </a:p>
          <a:p>
            <a:pPr marL="675528" lvl="1" indent="-285750"/>
            <a:endParaRPr lang="en-US" sz="1400" dirty="0"/>
          </a:p>
          <a:p>
            <a:pPr marL="398463" indent="-285750"/>
            <a:r>
              <a:rPr lang="en-US" sz="1800" dirty="0"/>
              <a:t>Purpose</a:t>
            </a:r>
          </a:p>
          <a:p>
            <a:pPr marL="675528" lvl="1" indent="-285750"/>
            <a:r>
              <a:rPr lang="en-US" sz="1400" dirty="0"/>
              <a:t>Site rendering</a:t>
            </a:r>
          </a:p>
          <a:p>
            <a:pPr marL="675528" lvl="1" indent="-285750"/>
            <a:r>
              <a:rPr lang="en-US" sz="1400" dirty="0"/>
              <a:t>API/JSON </a:t>
            </a:r>
            <a:br>
              <a:rPr lang="en-US" sz="1400" dirty="0"/>
            </a:br>
            <a:endParaRPr lang="en-US" sz="1400" dirty="0"/>
          </a:p>
          <a:p>
            <a:pPr marL="398463" indent="-285750"/>
            <a:r>
              <a:rPr lang="en-US" sz="1800" dirty="0"/>
              <a:t>Getting Technical</a:t>
            </a:r>
          </a:p>
          <a:p>
            <a:pPr marL="675528" lvl="1" indent="-285750"/>
            <a:r>
              <a:rPr lang="en-US" sz="1400" dirty="0"/>
              <a:t>Assets - </a:t>
            </a:r>
            <a:r>
              <a:rPr lang="en-US" sz="1400" i="1"/>
              <a:t>dam:</a:t>
            </a:r>
            <a:r>
              <a:rPr lang="en-US" sz="1400" i="1" dirty="0" err="1"/>
              <a:t>Asset</a:t>
            </a:r>
            <a:r>
              <a:rPr lang="en-US" sz="1400" dirty="0"/>
              <a:t> node structure</a:t>
            </a:r>
          </a:p>
          <a:p>
            <a:pPr marL="675528" lvl="1" indent="-285750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43679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14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gray">
          <a:xfrm>
            <a:off x="861716" y="261448"/>
            <a:ext cx="9748725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 Light" charset="0"/>
                <a:ea typeface="Adobe Clean Light" charset="0"/>
                <a:cs typeface="Adobe Clean Light" charset="0"/>
              </a:rPr>
              <a:t>1  |  Welcome and Overview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gray">
          <a:xfrm>
            <a:off x="819183" y="972830"/>
            <a:ext cx="9439501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 Light" charset="0"/>
                <a:ea typeface="Adobe Clean Light" charset="0"/>
                <a:cs typeface="Adobe Clean Light" charset="0"/>
              </a:rPr>
              <a:t>2  |  Experience Fragments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gray">
          <a:xfrm>
            <a:off x="819182" y="1712813"/>
            <a:ext cx="9439501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 Light" charset="0"/>
                <a:ea typeface="Adobe Clean Light" charset="0"/>
                <a:cs typeface="Adobe Clean Light" charset="0"/>
              </a:rPr>
              <a:t>3  |  Content Fragment Models &amp; Instances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gray">
          <a:xfrm>
            <a:off x="819181" y="2367794"/>
            <a:ext cx="9439501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" charset="0"/>
                <a:ea typeface="Adobe Clean" charset="0"/>
                <a:cs typeface="Adobe Clean" charset="0"/>
              </a:rPr>
              <a:t>4  |  Component Exporter (Advanced)</a:t>
            </a:r>
          </a:p>
        </p:txBody>
      </p:sp>
    </p:spTree>
    <p:extLst>
      <p:ext uri="{BB962C8B-B14F-4D97-AF65-F5344CB8AC3E}">
        <p14:creationId xmlns:p14="http://schemas.microsoft.com/office/powerpoint/2010/main" val="1680236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Exporter - Advanced Topics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6725" indent="-457200">
              <a:buFont typeface="+mj-lt"/>
              <a:buAutoNum type="arabicPeriod"/>
            </a:pPr>
            <a:r>
              <a:rPr lang="en-US" sz="3600" dirty="0"/>
              <a:t>Existing JSON Output</a:t>
            </a:r>
          </a:p>
          <a:p>
            <a:pPr marL="466725" indent="-457200">
              <a:buFont typeface="+mj-lt"/>
              <a:buAutoNum type="arabicPeriod"/>
            </a:pPr>
            <a:r>
              <a:rPr lang="en-US" sz="3600" dirty="0"/>
              <a:t>Component Model Update</a:t>
            </a:r>
          </a:p>
          <a:p>
            <a:pPr marL="466725" indent="-457200">
              <a:buFont typeface="+mj-lt"/>
              <a:buAutoNum type="arabicPeriod"/>
            </a:pPr>
            <a:r>
              <a:rPr lang="en-US" sz="3600" dirty="0"/>
              <a:t>Updated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15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704D2A-3082-AE4F-A48A-6426EEA06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865" y="1219199"/>
            <a:ext cx="5990240" cy="21782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A2F205-3528-864D-8ED5-B72899CB7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21" y="3408817"/>
            <a:ext cx="5359236" cy="18757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F19B27-755A-4848-BEC2-CC8516265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3957" y="3702268"/>
            <a:ext cx="5795554" cy="78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32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16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022669" y="1772830"/>
            <a:ext cx="2143487" cy="1126440"/>
          </a:xfrm>
          <a:prstGeom prst="rect">
            <a:avLst/>
          </a:prstGeom>
          <a:noFill/>
        </p:spPr>
        <p:txBody>
          <a:bodyPr wrap="none" lIns="91416" tIns="45709" rIns="91416" bIns="45709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dobe Clean SemiLight"/>
                <a:cs typeface="Adobe Clean SemiLight"/>
              </a:rPr>
              <a:t>Bryan Stopp</a:t>
            </a:r>
          </a:p>
          <a:p>
            <a:pPr algn="ctr">
              <a:lnSpc>
                <a:spcPct val="120000"/>
              </a:lnSpc>
            </a:pP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Adobe Clean SemiLight"/>
                <a:cs typeface="Adobe Clean SemiLight"/>
              </a:rPr>
              <a:t>stopp@adobe.com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Adobe Clean SemiLight"/>
              <a:cs typeface="Adobe Clean SemiLight"/>
            </a:endParaRPr>
          </a:p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dobe Clean SemiLight"/>
                <a:cs typeface="Adobe Clean SemiLight"/>
              </a:rPr>
              <a:t>Twitter: @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Adobe Clean SemiLight"/>
                <a:cs typeface="Adobe Clean SemiLight"/>
              </a:rPr>
              <a:t>StoppThinking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Adobe Clean SemiLight"/>
              <a:cs typeface="Adobe Clean Semi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741" y="276050"/>
            <a:ext cx="3563342" cy="203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03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17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940895" y="928766"/>
            <a:ext cx="8307034" cy="2012837"/>
          </a:xfrm>
          <a:prstGeom prst="rect">
            <a:avLst/>
          </a:prstGeom>
          <a:noFill/>
        </p:spPr>
        <p:txBody>
          <a:bodyPr wrap="none" lIns="91416" tIns="45709" rIns="91416" bIns="45709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6000" dirty="0">
                <a:latin typeface="Adobe Clean SemiLight"/>
                <a:cs typeface="Adobe Clean SemiLight"/>
              </a:rPr>
              <a:t>Summit 2018 GitHub Repo</a:t>
            </a:r>
          </a:p>
          <a:p>
            <a:pPr algn="ctr">
              <a:lnSpc>
                <a:spcPct val="120000"/>
              </a:lnSpc>
            </a:pPr>
            <a:r>
              <a:rPr lang="en-US" sz="2400" dirty="0">
                <a:latin typeface="Adobe Clean" panose="020B0503020404020204" pitchFamily="34" charset="0"/>
                <a:hlinkClick r:id="rId2"/>
              </a:rPr>
              <a:t>https://github.com/Adobe-Marketing-Cloud/Summit2018</a:t>
            </a:r>
            <a:endParaRPr lang="en-US" sz="2400" dirty="0">
              <a:latin typeface="Adobe Clean" panose="020B0503020404020204" pitchFamily="34" charset="0"/>
              <a:cs typeface="Adobe Clean SemiLight"/>
            </a:endParaRPr>
          </a:p>
          <a:p>
            <a:pPr algn="ctr">
              <a:lnSpc>
                <a:spcPct val="120000"/>
              </a:lnSpc>
            </a:pPr>
            <a:r>
              <a:rPr lang="en-US" sz="2000" dirty="0">
                <a:latin typeface="Adobe Clean SemiLight"/>
                <a:cs typeface="Adobe Clean SemiLight"/>
              </a:rPr>
              <a:t>Branch L724</a:t>
            </a:r>
          </a:p>
        </p:txBody>
      </p:sp>
    </p:spTree>
    <p:extLst>
      <p:ext uri="{BB962C8B-B14F-4D97-AF65-F5344CB8AC3E}">
        <p14:creationId xmlns:p14="http://schemas.microsoft.com/office/powerpoint/2010/main" val="1368894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4812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gray">
          <a:xfrm>
            <a:off x="861716" y="261448"/>
            <a:ext cx="9748725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" charset="0"/>
                <a:ea typeface="Adobe Clean" charset="0"/>
                <a:cs typeface="Adobe Clean" charset="0"/>
              </a:rPr>
              <a:t>1  |  Welcome and Overview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gray">
          <a:xfrm>
            <a:off x="819183" y="972830"/>
            <a:ext cx="9439501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 Light" charset="0"/>
                <a:ea typeface="Adobe Clean Light" charset="0"/>
                <a:cs typeface="Adobe Clean Light" charset="0"/>
              </a:rPr>
              <a:t>2  |  Experience Fragments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gray">
          <a:xfrm>
            <a:off x="819182" y="1712813"/>
            <a:ext cx="9439501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 Light" charset="0"/>
                <a:ea typeface="Adobe Clean Light" charset="0"/>
                <a:cs typeface="Adobe Clean Light" charset="0"/>
              </a:rPr>
              <a:t>3  |  Content Fragment Models &amp; Instances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gray">
          <a:xfrm>
            <a:off x="819181" y="2357284"/>
            <a:ext cx="9439501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 Light" charset="0"/>
                <a:ea typeface="Adobe Clean Light" charset="0"/>
                <a:cs typeface="Adobe Clean Light" charset="0"/>
              </a:rPr>
              <a:t>4  |  Component Exporter (Advanced)</a:t>
            </a:r>
          </a:p>
        </p:txBody>
      </p:sp>
    </p:spTree>
    <p:extLst>
      <p:ext uri="{BB962C8B-B14F-4D97-AF65-F5344CB8AC3E}">
        <p14:creationId xmlns:p14="http://schemas.microsoft.com/office/powerpoint/2010/main" val="240291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3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gray">
          <a:xfrm>
            <a:off x="861716" y="261448"/>
            <a:ext cx="9748725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 Light" charset="0"/>
                <a:ea typeface="Adobe Clean Light" charset="0"/>
                <a:cs typeface="Adobe Clean Light" charset="0"/>
              </a:rPr>
              <a:t>1  |  Welcome and Overview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gray">
          <a:xfrm>
            <a:off x="819183" y="972830"/>
            <a:ext cx="9439501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" charset="0"/>
                <a:ea typeface="Adobe Clean" charset="0"/>
                <a:cs typeface="Adobe Clean" charset="0"/>
              </a:rPr>
              <a:t>2  |  Experience Fragments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gray">
          <a:xfrm>
            <a:off x="819182" y="1712813"/>
            <a:ext cx="9439501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 Light" charset="0"/>
                <a:ea typeface="Adobe Clean Light" charset="0"/>
                <a:cs typeface="Adobe Clean Light" charset="0"/>
              </a:rPr>
              <a:t>3  |  Content Fragment Models &amp; Instances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gray">
          <a:xfrm>
            <a:off x="819181" y="2357284"/>
            <a:ext cx="9439501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 Light" charset="0"/>
                <a:ea typeface="Adobe Clean Light" charset="0"/>
                <a:cs typeface="Adobe Clean Light" charset="0"/>
              </a:rPr>
              <a:t>4  |  Component Exporter (Advanced)</a:t>
            </a:r>
          </a:p>
        </p:txBody>
      </p:sp>
    </p:spTree>
    <p:extLst>
      <p:ext uri="{BB962C8B-B14F-4D97-AF65-F5344CB8AC3E}">
        <p14:creationId xmlns:p14="http://schemas.microsoft.com/office/powerpoint/2010/main" val="3496754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 Fragments (XF) - Activities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6725" indent="-457200">
              <a:buFont typeface="+mj-lt"/>
              <a:buAutoNum type="arabicPeriod"/>
            </a:pPr>
            <a:r>
              <a:rPr lang="en-US" sz="3600" dirty="0"/>
              <a:t>Create Experience Fragment</a:t>
            </a:r>
          </a:p>
          <a:p>
            <a:pPr marL="466725" indent="-457200">
              <a:buFont typeface="+mj-lt"/>
              <a:buAutoNum type="arabicPeriod"/>
            </a:pPr>
            <a:r>
              <a:rPr lang="en-US" sz="3600" dirty="0"/>
              <a:t>Create a Building Block</a:t>
            </a:r>
          </a:p>
          <a:p>
            <a:pPr marL="466725" indent="-457200">
              <a:buFont typeface="+mj-lt"/>
              <a:buAutoNum type="arabicPeriod"/>
            </a:pPr>
            <a:r>
              <a:rPr lang="en-US" sz="3600" dirty="0"/>
              <a:t>Create Variations</a:t>
            </a:r>
          </a:p>
          <a:p>
            <a:pPr marL="743790" lvl="1" indent="-457200">
              <a:buFont typeface="+mj-lt"/>
              <a:buAutoNum type="arabicPeriod"/>
            </a:pPr>
            <a:r>
              <a:rPr lang="en-US" sz="2800" dirty="0">
                <a:latin typeface="Adobe Clean" panose="020B0503020404020204" pitchFamily="34" charset="0"/>
              </a:rPr>
              <a:t>Desktop</a:t>
            </a:r>
          </a:p>
          <a:p>
            <a:pPr marL="743790" lvl="1" indent="-457200">
              <a:buFont typeface="+mj-lt"/>
              <a:buAutoNum type="arabicPeriod"/>
            </a:pPr>
            <a:r>
              <a:rPr lang="en-US" sz="2800" dirty="0">
                <a:latin typeface="Adobe Clean" panose="020B0503020404020204" pitchFamily="34" charset="0"/>
              </a:rPr>
              <a:t>Mobile</a:t>
            </a:r>
          </a:p>
          <a:p>
            <a:pPr marL="466725" indent="-457200">
              <a:buFont typeface="+mj-lt"/>
              <a:buAutoNum type="arabicPeriod"/>
            </a:pPr>
            <a:r>
              <a:rPr lang="en-US" sz="3200" dirty="0"/>
              <a:t>Consume an XF</a:t>
            </a:r>
          </a:p>
          <a:p>
            <a:pPr marL="466725" indent="-457200">
              <a:buFont typeface="+mj-lt"/>
              <a:buAutoNum type="arabicPeriod"/>
            </a:pPr>
            <a:r>
              <a:rPr lang="en-US" sz="3200" dirty="0"/>
              <a:t>Update XF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512006-137A-DE44-A744-04080156F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280" y="1394209"/>
            <a:ext cx="4910614" cy="452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1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 Fragments - Building Blocks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Specifies reusable structure and content</a:t>
            </a:r>
          </a:p>
          <a:p>
            <a:r>
              <a:rPr lang="en-US" sz="2800" dirty="0"/>
              <a:t>Automatic updates of referencing XF</a:t>
            </a:r>
          </a:p>
          <a:p>
            <a:r>
              <a:rPr lang="en-US" sz="2800" dirty="0"/>
              <a:t>Usable across XF (Local vs All)</a:t>
            </a:r>
          </a:p>
          <a:p>
            <a:r>
              <a:rPr lang="en-US" sz="2800" dirty="0"/>
              <a:t>Best Practices:</a:t>
            </a:r>
          </a:p>
          <a:p>
            <a:pPr lvl="1"/>
            <a:r>
              <a:rPr lang="en-US" sz="2400" dirty="0"/>
              <a:t>One XF Variation holds building block</a:t>
            </a:r>
          </a:p>
          <a:p>
            <a:pPr lvl="1"/>
            <a:r>
              <a:rPr lang="en-US" sz="2400" dirty="0"/>
              <a:t>All other XF consume building block</a:t>
            </a:r>
          </a:p>
          <a:p>
            <a:r>
              <a:rPr lang="en-US" sz="2800" dirty="0"/>
              <a:t>Inheritance can be canceled</a:t>
            </a:r>
          </a:p>
          <a:p>
            <a:pPr lvl="1"/>
            <a:r>
              <a:rPr lang="en-US" sz="2400" dirty="0"/>
              <a:t>Removes back-reference for updates</a:t>
            </a:r>
          </a:p>
          <a:p>
            <a:pPr lvl="1"/>
            <a:r>
              <a:rPr lang="en-US" sz="2400" dirty="0"/>
              <a:t>Cannot be undone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18CA89-590C-614E-A65F-7844791BA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965" y="1495948"/>
            <a:ext cx="4770140" cy="432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53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 Fragments (XF) - Activities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6725" indent="-457200">
              <a:buFont typeface="+mj-lt"/>
              <a:buAutoNum type="arabicPeriod"/>
            </a:pPr>
            <a:r>
              <a:rPr lang="en-US" sz="3600" dirty="0"/>
              <a:t>Create Experience Fragment</a:t>
            </a:r>
          </a:p>
          <a:p>
            <a:pPr marL="466725" indent="-457200">
              <a:buFont typeface="+mj-lt"/>
              <a:buAutoNum type="arabicPeriod"/>
            </a:pPr>
            <a:r>
              <a:rPr lang="en-US" sz="3600" dirty="0"/>
              <a:t>Create a Building Block</a:t>
            </a:r>
          </a:p>
          <a:p>
            <a:pPr marL="466725" indent="-457200">
              <a:buFont typeface="+mj-lt"/>
              <a:buAutoNum type="arabicPeriod"/>
            </a:pPr>
            <a:r>
              <a:rPr lang="en-US" sz="3600" dirty="0"/>
              <a:t>Create Variations</a:t>
            </a:r>
          </a:p>
          <a:p>
            <a:pPr marL="743790" lvl="1" indent="-457200">
              <a:buFont typeface="+mj-lt"/>
              <a:buAutoNum type="arabicPeriod"/>
            </a:pPr>
            <a:r>
              <a:rPr lang="en-US" sz="2800" dirty="0">
                <a:latin typeface="Adobe Clean" panose="020B0503020404020204" pitchFamily="34" charset="0"/>
              </a:rPr>
              <a:t>Desktop</a:t>
            </a:r>
          </a:p>
          <a:p>
            <a:pPr marL="743790" lvl="1" indent="-457200">
              <a:buFont typeface="+mj-lt"/>
              <a:buAutoNum type="arabicPeriod"/>
            </a:pPr>
            <a:r>
              <a:rPr lang="en-US" sz="2800" dirty="0">
                <a:latin typeface="Adobe Clean" panose="020B0503020404020204" pitchFamily="34" charset="0"/>
              </a:rPr>
              <a:t>Mobile</a:t>
            </a:r>
          </a:p>
          <a:p>
            <a:pPr marL="466725" indent="-457200">
              <a:buFont typeface="+mj-lt"/>
              <a:buAutoNum type="arabicPeriod"/>
            </a:pPr>
            <a:r>
              <a:rPr lang="en-US" sz="3200" dirty="0"/>
              <a:t>Consume an XF</a:t>
            </a:r>
          </a:p>
          <a:p>
            <a:pPr marL="466725" indent="-457200">
              <a:buFont typeface="+mj-lt"/>
              <a:buAutoNum type="arabicPeriod"/>
            </a:pPr>
            <a:r>
              <a:rPr lang="en-US" sz="3200" dirty="0"/>
              <a:t>Update XF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512006-137A-DE44-A744-04080156F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280" y="1394209"/>
            <a:ext cx="4910614" cy="452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39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 Fragments  - Extra Info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721" y="1143000"/>
            <a:ext cx="5518010" cy="5029200"/>
          </a:xfrm>
        </p:spPr>
        <p:txBody>
          <a:bodyPr>
            <a:normAutofit/>
          </a:bodyPr>
          <a:lstStyle/>
          <a:p>
            <a:r>
              <a:rPr lang="en-US" sz="3200" dirty="0"/>
              <a:t>Beta – Publish To Target</a:t>
            </a:r>
          </a:p>
          <a:p>
            <a:pPr lvl="1"/>
            <a:r>
              <a:rPr lang="en-US" sz="2800" dirty="0">
                <a:latin typeface="Adobe Clean Light" pitchFamily="34" charset="0"/>
              </a:rPr>
              <a:t>Displayed via reference</a:t>
            </a:r>
          </a:p>
          <a:p>
            <a:pPr lvl="1"/>
            <a:endParaRPr lang="en-US" sz="2800" dirty="0">
              <a:latin typeface="Adobe Clean Light" pitchFamily="34" charset="0"/>
            </a:endParaRPr>
          </a:p>
          <a:p>
            <a:pPr marL="275851" lvl="1" indent="0">
              <a:buNone/>
            </a:pPr>
            <a:endParaRPr lang="en-US" sz="2600" dirty="0">
              <a:latin typeface="Adobe Clean Light" pitchFamily="34" charset="0"/>
            </a:endParaRPr>
          </a:p>
          <a:p>
            <a:pPr marL="275851" lvl="1" indent="0">
              <a:buNone/>
            </a:pPr>
            <a:endParaRPr lang="en-US" sz="2600" dirty="0">
              <a:latin typeface="Adobe Clean Light" pitchFamily="34" charset="0"/>
            </a:endParaRPr>
          </a:p>
          <a:p>
            <a:r>
              <a:rPr lang="en-US" sz="3200" dirty="0"/>
              <a:t>Social Posting</a:t>
            </a:r>
          </a:p>
          <a:p>
            <a:pPr lvl="1"/>
            <a:r>
              <a:rPr lang="en-US" sz="2800" dirty="0">
                <a:latin typeface="Adobe Clean Light" pitchFamily="34" charset="0"/>
              </a:rPr>
              <a:t>Publishes XF to </a:t>
            </a:r>
            <a:br>
              <a:rPr lang="en-US" sz="2800" dirty="0">
                <a:latin typeface="Adobe Clean Light" pitchFamily="34" charset="0"/>
              </a:rPr>
            </a:br>
            <a:r>
              <a:rPr lang="en-US" sz="2800" dirty="0">
                <a:latin typeface="Adobe Clean Light" pitchFamily="34" charset="0"/>
              </a:rPr>
              <a:t>Social platform</a:t>
            </a:r>
          </a:p>
          <a:p>
            <a:pPr lvl="1"/>
            <a:r>
              <a:rPr lang="en-US" sz="2800" dirty="0">
                <a:latin typeface="Adobe Clean Light" pitchFamily="34" charset="0"/>
              </a:rPr>
              <a:t>Cloud </a:t>
            </a:r>
            <a:r>
              <a:rPr lang="en-US" sz="2800" dirty="0" err="1">
                <a:latin typeface="Adobe Clean Light" pitchFamily="34" charset="0"/>
              </a:rPr>
              <a:t>Config</a:t>
            </a:r>
            <a:r>
              <a:rPr lang="en-US" sz="2800" dirty="0">
                <a:latin typeface="Adobe Clean Light" pitchFamily="34" charset="0"/>
              </a:rPr>
              <a:t>. Req.</a:t>
            </a:r>
          </a:p>
          <a:p>
            <a:pPr marL="9525" indent="0">
              <a:buNone/>
            </a:pPr>
            <a:endParaRPr lang="en-US" sz="3600" dirty="0"/>
          </a:p>
          <a:p>
            <a:pPr lvl="1"/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8805AF-A856-3045-8CE1-695693173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333" y="4459561"/>
            <a:ext cx="4345534" cy="1084645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E1EF4A7E-5FA4-5B44-997F-711D00A8DB5F}"/>
              </a:ext>
            </a:extLst>
          </p:cNvPr>
          <p:cNvSpPr txBox="1">
            <a:spLocks/>
          </p:cNvSpPr>
          <p:nvPr/>
        </p:nvSpPr>
        <p:spPr>
          <a:xfrm>
            <a:off x="6366095" y="1143000"/>
            <a:ext cx="5518010" cy="5029200"/>
          </a:xfrm>
          <a:prstGeom prst="rect">
            <a:avLst/>
          </a:prstGeom>
        </p:spPr>
        <p:txBody>
          <a:bodyPr vert="horz" lIns="108829" tIns="54414" rIns="108829" bIns="54414" rtlCol="0">
            <a:normAutofit/>
          </a:bodyPr>
          <a:lstStyle>
            <a:lvl1pPr marL="274638" indent="-265113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dobe Clean Light" pitchFamily="34" charset="0"/>
                <a:ea typeface="+mn-ea"/>
                <a:cs typeface="+mn-cs"/>
              </a:defRPr>
            </a:lvl1pPr>
            <a:lvl2pPr marL="551703" indent="-275852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979" indent="-20027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366" indent="-198387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291" indent="-13792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79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944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Content in XF is not “on page” when consumed directly</a:t>
            </a:r>
          </a:p>
          <a:p>
            <a:pPr lvl="1"/>
            <a:r>
              <a:rPr lang="en-US" sz="2400" dirty="0">
                <a:latin typeface="Adobe Clean Light" pitchFamily="34" charset="0"/>
              </a:rPr>
              <a:t>Displayed via reference</a:t>
            </a:r>
          </a:p>
          <a:p>
            <a:pPr lvl="1"/>
            <a:r>
              <a:rPr lang="en-US" sz="2400" dirty="0">
                <a:latin typeface="Adobe Clean Light" pitchFamily="34" charset="0"/>
              </a:rPr>
              <a:t>JCR based searches will return 0 results</a:t>
            </a:r>
          </a:p>
          <a:p>
            <a:pPr lvl="1"/>
            <a:r>
              <a:rPr lang="en-US" sz="2400" dirty="0">
                <a:latin typeface="Adobe Clean Light" pitchFamily="34" charset="0"/>
              </a:rPr>
              <a:t>Crawlers will still function as expected</a:t>
            </a:r>
          </a:p>
          <a:p>
            <a:r>
              <a:rPr lang="en-US" sz="2800" dirty="0"/>
              <a:t>Referenced pages available on XF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D9C2EA-0717-5541-A754-48B666D28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975" y="4131112"/>
            <a:ext cx="2050860" cy="17415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2793BC-C73E-E346-B20B-6E192F674A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79" y="2349758"/>
            <a:ext cx="5448556" cy="130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943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8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gray">
          <a:xfrm>
            <a:off x="861716" y="261448"/>
            <a:ext cx="9748725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 Light" charset="0"/>
                <a:ea typeface="Adobe Clean Light" charset="0"/>
                <a:cs typeface="Adobe Clean Light" charset="0"/>
              </a:rPr>
              <a:t>1  |  Welcome and Overview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gray">
          <a:xfrm>
            <a:off x="819183" y="972830"/>
            <a:ext cx="9439501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 Light" charset="0"/>
                <a:ea typeface="Adobe Clean Light" charset="0"/>
                <a:cs typeface="Adobe Clean Light" charset="0"/>
              </a:rPr>
              <a:t>2  |  Experience Fragments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gray">
          <a:xfrm>
            <a:off x="819182" y="1712813"/>
            <a:ext cx="9439501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" charset="0"/>
                <a:ea typeface="Adobe Clean" charset="0"/>
                <a:cs typeface="Adobe Clean" charset="0"/>
              </a:rPr>
              <a:t>3  |  Content Fragment Models &amp; Instances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gray">
          <a:xfrm>
            <a:off x="819181" y="2357284"/>
            <a:ext cx="9439501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 Light" charset="0"/>
                <a:ea typeface="Adobe Clean Light" charset="0"/>
                <a:cs typeface="Adobe Clean Light" charset="0"/>
              </a:rPr>
              <a:t>4  |  Component Exporter (Advanced)</a:t>
            </a:r>
          </a:p>
        </p:txBody>
      </p:sp>
    </p:spTree>
    <p:extLst>
      <p:ext uri="{BB962C8B-B14F-4D97-AF65-F5344CB8AC3E}">
        <p14:creationId xmlns:p14="http://schemas.microsoft.com/office/powerpoint/2010/main" val="684688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Fragment – Model Activities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6725" indent="-457200">
              <a:buFont typeface="+mj-lt"/>
              <a:buAutoNum type="arabicPeriod"/>
            </a:pPr>
            <a:r>
              <a:rPr lang="en-US" sz="3600" dirty="0"/>
              <a:t>Enabling Content Fragments</a:t>
            </a:r>
          </a:p>
          <a:p>
            <a:pPr marL="466725" indent="-457200">
              <a:buFont typeface="+mj-lt"/>
              <a:buAutoNum type="arabicPeriod"/>
            </a:pPr>
            <a:r>
              <a:rPr lang="en-US" sz="3600" dirty="0"/>
              <a:t>Assets Folder Configuration</a:t>
            </a:r>
          </a:p>
          <a:p>
            <a:pPr marL="466725" indent="-457200">
              <a:buFont typeface="+mj-lt"/>
              <a:buAutoNum type="arabicPeriod"/>
            </a:pPr>
            <a:r>
              <a:rPr lang="en-US" sz="3600" dirty="0"/>
              <a:t>Define Model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8E1289-FF92-FC48-A91D-CDFBF635C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403" y="1009023"/>
            <a:ext cx="4006402" cy="2976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A1D399-986E-344E-ACF1-FB4C26E80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86" y="3553952"/>
            <a:ext cx="4903770" cy="22596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EFFA97-C484-7C46-BD99-DF6BD4E0B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5456" y="2411604"/>
            <a:ext cx="1833647" cy="340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661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10.0&quot;&gt;&lt;object type=&quot;1&quot; unique_id=&quot;10001&quot;&gt;&lt;object type=&quot;8&quot; unique_id=&quot;717709&quot;&gt;&lt;/object&gt;&lt;object type=&quot;2&quot; unique_id=&quot;717710&quot;&gt;&lt;object type=&quot;3&quot; unique_id=&quot;717712&quot;&gt;&lt;property id=&quot;20148&quot; value=&quot;5&quot;/&gt;&lt;property id=&quot;20300&quot; value=&quot;Slide 10 - &amp;quot;Section Divider&amp;quot;&quot;/&gt;&lt;property id=&quot;20307&quot; value=&quot;274&quot;/&gt;&lt;/object&gt;&lt;object type=&quot;3&quot; unique_id=&quot;717778&quot;&gt;&lt;property id=&quot;20148&quot; value=&quot;5&quot;/&gt;&lt;property id=&quot;20300&quot; value=&quot;Slide 1 - &amp;quot;Title Slide&amp;quot;&quot;/&gt;&lt;property id=&quot;20307&quot; value=&quot;273&quot;/&gt;&lt;/object&gt;&lt;object type=&quot;3&quot; unique_id=&quot;717779&quot;&gt;&lt;property id=&quot;20148&quot; value=&quot;5&quot;/&gt;&lt;property id=&quot;20300&quot; value=&quot;Slide 20&quot;/&gt;&lt;property id=&quot;20307&quot; value=&quot;278&quot;/&gt;&lt;/object&gt;&lt;object type=&quot;3&quot; unique_id=&quot;717900&quot;&gt;&lt;property id=&quot;20148&quot; value=&quot;5&quot;/&gt;&lt;property id=&quot;20300&quot; value=&quot;Slide 11 - &amp;quot;White Content Slide – Graphic Footer &amp;amp; Header&amp;quot;&quot;/&gt;&lt;property id=&quot;20307&quot; value=&quot;279&quot;/&gt;&lt;/object&gt;&lt;object type=&quot;3&quot; unique_id=&quot;717901&quot;&gt;&lt;property id=&quot;20148&quot; value=&quot;5&quot;/&gt;&lt;property id=&quot;20300&quot; value=&quot;Slide 18 - &amp;quot;Black Content Slide – Graphic Footer&amp;quot;&quot;/&gt;&lt;property id=&quot;20307&quot; value=&quot;283&quot;/&gt;&lt;/object&gt;&lt;object type=&quot;3&quot; unique_id=&quot;717902&quot;&gt;&lt;property id=&quot;20148&quot; value=&quot;5&quot;/&gt;&lt;property id=&quot;20300&quot; value=&quot;Slide 17 - &amp;quot;Black Content Slide – Graphic Footer &amp;amp; Header&amp;quot;&quot;/&gt;&lt;property id=&quot;20307&quot; value=&quot;284&quot;/&gt;&lt;/object&gt;&lt;object type=&quot;3&quot; unique_id=&quot;1709896&quot;&gt;&lt;property id=&quot;20148&quot; value=&quot;5&quot;/&gt;&lt;property id=&quot;20300&quot; value=&quot;Slide 2 - &amp;quot;Additional templates and more resources&amp;quot;&quot;/&gt;&lt;property id=&quot;20307&quot; value=&quot;292&quot;/&gt;&lt;/object&gt;&lt;object type=&quot;3&quot; unique_id=&quot;1709897&quot;&gt;&lt;property id=&quot;20148&quot; value=&quot;5&quot;/&gt;&lt;property id=&quot;20300&quot; value=&quot;Slide 3 - &amp;quot;How to save this as a template within PowerPoint&amp;quot;&quot;/&gt;&lt;property id=&quot;20307&quot; value=&quot;293&quot;/&gt;&lt;/object&gt;&lt;object type=&quot;3&quot; unique_id=&quot;1709898&quot;&gt;&lt;property id=&quot;20148&quot; value=&quot;5&quot;/&gt;&lt;property id=&quot;20300&quot; value=&quot;Slide 5 - &amp;quot;Using Footers and Page Numbers&amp;quot;&quot;/&gt;&lt;property id=&quot;20307&quot; value=&quot;294&quot;/&gt;&lt;/object&gt;&lt;object type=&quot;3&quot; unique_id=&quot;1709899&quot;&gt;&lt;property id=&quot;20148&quot; value=&quot;5&quot;/&gt;&lt;property id=&quot;20300&quot; value=&quot;Slide 12 - &amp;quot;White Content Slide – Graphic Footer&amp;quot;&quot;/&gt;&lt;property id=&quot;20307&quot; value=&quot;287&quot;/&gt;&lt;/object&gt;&lt;object type=&quot;3&quot; unique_id=&quot;1709900&quot;&gt;&lt;property id=&quot;20148&quot; value=&quot;5&quot;/&gt;&lt;property id=&quot;20300&quot; value=&quot;Slide 13 - &amp;quot;White Content Slide – No Graphic&amp;quot;&quot;/&gt;&lt;property id=&quot;20307&quot; value=&quot;288&quot;/&gt;&lt;/object&gt;&lt;object type=&quot;3&quot; unique_id=&quot;1709901&quot;&gt;&lt;property id=&quot;20148&quot; value=&quot;5&quot;/&gt;&lt;property id=&quot;20300&quot; value=&quot;Slide 14 - &amp;quot;Gray Content Slide – Graphic Footer &amp;amp; Header&amp;quot;&quot;/&gt;&lt;property id=&quot;20307&quot; value=&quot;289&quot;/&gt;&lt;/object&gt;&lt;object type=&quot;3&quot; unique_id=&quot;1709902&quot;&gt;&lt;property id=&quot;20148&quot; value=&quot;5&quot;/&gt;&lt;property id=&quot;20300&quot; value=&quot;Slide 15 - &amp;quot;Gray Content Slide – Graphic Footer&amp;quot;&quot;/&gt;&lt;property id=&quot;20307&quot; value=&quot;290&quot;/&gt;&lt;/object&gt;&lt;object type=&quot;3&quot; unique_id=&quot;1709903&quot;&gt;&lt;property id=&quot;20148&quot; value=&quot;5&quot;/&gt;&lt;property id=&quot;20300&quot; value=&quot;Slide 16 - &amp;quot;Gray Content Slide – No Graphic&amp;quot;&quot;/&gt;&lt;property id=&quot;20307&quot; value=&quot;291&quot;/&gt;&lt;/object&gt;&lt;object type=&quot;3&quot; unique_id=&quot;1709904&quot;&gt;&lt;property id=&quot;20148&quot; value=&quot;5&quot;/&gt;&lt;property id=&quot;20300&quot; value=&quot;Slide 19 - &amp;quot;Black Content Slide – No Graphic&amp;quot;&quot;/&gt;&lt;property id=&quot;20307&quot; value=&quot;286&quot;/&gt;&lt;/object&gt;&lt;object type=&quot;3&quot; unique_id=&quot;1709905&quot;&gt;&lt;property id=&quot;20148&quot; value=&quot;5&quot;/&gt;&lt;property id=&quot;20300&quot; value=&quot;Slide 21&quot;/&gt;&lt;property id=&quot;20307&quot; value=&quot;285&quot;/&gt;&lt;/object&gt;&lt;object type=&quot;3&quot; unique_id=&quot;1710038&quot;&gt;&lt;property id=&quot;20148&quot; value=&quot;5&quot;/&gt;&lt;property id=&quot;20300&quot; value=&quot;Slide 4 - &amp;quot;Slide layouts&amp;quot;&quot;/&gt;&lt;property id=&quot;20307&quot; value=&quot;298&quot;/&gt;&lt;/object&gt;&lt;object type=&quot;3&quot; unique_id=&quot;1710039&quot;&gt;&lt;property id=&quot;20148&quot; value=&quot;5&quot;/&gt;&lt;property id=&quot;20300&quot; value=&quot;Slide 6 - &amp;quot;Converting old presentations to this template&amp;quot;&quot;/&gt;&lt;property id=&quot;20307&quot; value=&quot;295&quot;/&gt;&lt;/object&gt;&lt;object type=&quot;3&quot; unique_id=&quot;1710040&quot;&gt;&lt;property id=&quot;20148&quot; value=&quot;5&quot;/&gt;&lt;property id=&quot;20300&quot; value=&quot;Slide 7 - &amp;quot;Bar charts&amp;quot;&quot;/&gt;&lt;property id=&quot;20307&quot; value=&quot;296&quot;/&gt;&lt;/object&gt;&lt;object type=&quot;3&quot; unique_id=&quot;1710041&quot;&gt;&lt;property id=&quot;20148&quot; value=&quot;5&quot;/&gt;&lt;property id=&quot;20300&quot; value=&quot;Slide 8 - &amp;quot;Pie charts&amp;quot;&quot;/&gt;&lt;property id=&quot;20307&quot; value=&quot;297&quot;/&gt;&lt;/object&gt;&lt;object type=&quot;3&quot; unique_id=&quot;1710042&quot;&gt;&lt;property id=&quot;20148&quot; value=&quot;5&quot;/&gt;&lt;property id=&quot;20300&quot; value=&quot;Slide 9 - &amp;quot;Color palette&amp;quot;&quot;/&gt;&lt;property id=&quot;20307&quot; value=&quot;299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Adobe Master Widescreen 2015">
  <a:themeElements>
    <a:clrScheme name="Adobe 2009">
      <a:dk1>
        <a:srgbClr val="000000"/>
      </a:dk1>
      <a:lt1>
        <a:sysClr val="window" lastClr="FFFFFF"/>
      </a:lt1>
      <a:dk2>
        <a:srgbClr val="6B737B"/>
      </a:dk2>
      <a:lt2>
        <a:srgbClr val="DADDE0"/>
      </a:lt2>
      <a:accent1>
        <a:srgbClr val="C1D82F"/>
      </a:accent1>
      <a:accent2>
        <a:srgbClr val="00A4E4"/>
      </a:accent2>
      <a:accent3>
        <a:srgbClr val="8348B5"/>
      </a:accent3>
      <a:accent4>
        <a:srgbClr val="FBB034"/>
      </a:accent4>
      <a:accent5>
        <a:srgbClr val="FFDD00"/>
      </a:accent5>
      <a:accent6>
        <a:srgbClr val="FF0000"/>
      </a:accent6>
      <a:hlink>
        <a:srgbClr val="000000"/>
      </a:hlink>
      <a:folHlink>
        <a:srgbClr val="3F3F3F"/>
      </a:folHlink>
    </a:clrScheme>
    <a:fontScheme name="Adobe Clean 2009">
      <a:majorFont>
        <a:latin typeface="Adobe Clean"/>
        <a:ea typeface=""/>
        <a:cs typeface=""/>
      </a:majorFont>
      <a:minorFont>
        <a:latin typeface="Adobe Clean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" id="{6B144C4F-E308-2442-B1AE-349BDF645916}" vid="{07ADB4E6-6F26-3E4C-926C-CF88B471E1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325</TotalTime>
  <Words>441</Words>
  <Application>Microsoft Macintosh PowerPoint</Application>
  <PresentationFormat>Custom</PresentationFormat>
  <Paragraphs>134</Paragraphs>
  <Slides>18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Adobe Clean</vt:lpstr>
      <vt:lpstr>Adobe Clean Light</vt:lpstr>
      <vt:lpstr>Adobe Clean SemiLight</vt:lpstr>
      <vt:lpstr>Arial</vt:lpstr>
      <vt:lpstr>Calibri</vt:lpstr>
      <vt:lpstr>Helvetica Light</vt:lpstr>
      <vt:lpstr>Wingdings</vt:lpstr>
      <vt:lpstr>Adobe Master Widescreen 2015</vt:lpstr>
      <vt:lpstr>Headless Adobe Experience Manager – Beyond the Browser</vt:lpstr>
      <vt:lpstr>PowerPoint Presentation</vt:lpstr>
      <vt:lpstr>PowerPoint Presentation</vt:lpstr>
      <vt:lpstr>Experience Fragments (XF) - Activities</vt:lpstr>
      <vt:lpstr>Experience Fragments - Building Blocks</vt:lpstr>
      <vt:lpstr>Experience Fragments (XF) - Activities</vt:lpstr>
      <vt:lpstr>Experience Fragments  - Extra Info</vt:lpstr>
      <vt:lpstr>PowerPoint Presentation</vt:lpstr>
      <vt:lpstr>Content Fragment – Model Activities</vt:lpstr>
      <vt:lpstr>Content Fragment – Instance Activities</vt:lpstr>
      <vt:lpstr>Content Fragment – Authoring Activities</vt:lpstr>
      <vt:lpstr>Content Fragments  - Extra Info</vt:lpstr>
      <vt:lpstr>Experience Fragments vs. Content Fragments</vt:lpstr>
      <vt:lpstr>PowerPoint Presentation</vt:lpstr>
      <vt:lpstr>Component Exporter - Advanced Topics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</dc:title>
  <dc:creator>Bryan Stopp</dc:creator>
  <cp:lastModifiedBy>Bryan Stopp</cp:lastModifiedBy>
  <cp:revision>46</cp:revision>
  <cp:lastPrinted>2016-01-12T18:28:12Z</cp:lastPrinted>
  <dcterms:created xsi:type="dcterms:W3CDTF">2018-02-20T19:02:10Z</dcterms:created>
  <dcterms:modified xsi:type="dcterms:W3CDTF">2018-02-28T20:49:08Z</dcterms:modified>
</cp:coreProperties>
</file>